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1"/>
  </p:sldMasterIdLst>
  <p:notesMasterIdLst>
    <p:notesMasterId r:id="rId7"/>
  </p:notesMasterIdLst>
  <p:sldIdLst>
    <p:sldId id="257" r:id="rId2"/>
    <p:sldId id="260" r:id="rId3"/>
    <p:sldId id="259" r:id="rId4"/>
    <p:sldId id="261" r:id="rId5"/>
    <p:sldId id="263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E76D8-B836-487A-A93E-6215495D8C54}" type="datetimeFigureOut">
              <a:rPr lang="nb-NO" smtClean="0"/>
              <a:t>01.11.2023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4D044-430E-4DF8-AA17-7B6AC112B1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924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1445-3ED1-4D2B-88E8-BE45D970BD0F}" type="datetime1">
              <a:rPr lang="nb-NO" smtClean="0"/>
              <a:t>01.11.2023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1031-8B9B-4A1F-985D-AB3E9F0627E2}" type="datetime1">
              <a:rPr lang="nb-NO" smtClean="0"/>
              <a:t>01.11.2023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55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D9D9-BD92-4566-BA4C-25822CC72810}" type="datetime1">
              <a:rPr lang="nb-NO" smtClean="0"/>
              <a:t>01.11.2023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5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F856-592E-4006-9918-755A8687773E}" type="datetime1">
              <a:rPr lang="nb-NO" smtClean="0"/>
              <a:t>01.11.2023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318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D5C2-05C3-471B-9990-07EE30DB569C}" type="datetime1">
              <a:rPr lang="nb-NO" smtClean="0"/>
              <a:t>01.11.2023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91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436-B92E-42EF-AB84-6A83E5ED5460}" type="datetime1">
              <a:rPr lang="nb-NO" smtClean="0"/>
              <a:t>01.11.2023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369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B4E2-FE0E-47DF-8751-9C3FCADE62D4}" type="datetime1">
              <a:rPr lang="nb-NO" smtClean="0"/>
              <a:t>01.11.2023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992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790D-811F-4392-8E61-E4BD5FD13753}" type="datetime1">
              <a:rPr lang="nb-NO" smtClean="0"/>
              <a:t>01.11.2023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63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71D0B-AF4E-4A1A-BB69-A2CD2D06318C}" type="datetime1">
              <a:rPr lang="nb-NO" smtClean="0"/>
              <a:t>01.11.2023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352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ECAE-CEE9-4D34-868B-45261071B4B6}" type="datetime1">
              <a:rPr lang="nb-NO" smtClean="0"/>
              <a:t>01.11.2023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446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CFE0-F63F-4ABE-9DCB-7ADDFD63BD33}" type="datetime1">
              <a:rPr lang="nb-NO" smtClean="0"/>
              <a:t>01.11.2023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029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D5B9-A5AE-4C97-8C9B-2BD426160DDD}" type="datetime1">
              <a:rPr lang="nb-NO" smtClean="0"/>
              <a:t>01.11.2023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FBD41-1EA2-4F30-BDEC-B2D8330C53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071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aborg.no/forslag-til-klageorgan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95894" y="997556"/>
            <a:ext cx="10720398" cy="4995171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800" dirty="0"/>
              <a:t>Sammenslutning av Alternative Behandlerorganisasjoner. stiftet 3. november 2003 etter initiativ fra helsemyndighetene med grunnlag i Ot.prp. 27, 2002-2003 Om lov om alternativbehandling av sykdom mv. </a:t>
            </a:r>
            <a:br>
              <a:rPr lang="nb-NO" sz="2800" dirty="0"/>
            </a:br>
            <a:r>
              <a:rPr lang="nb-NO" sz="2800" dirty="0"/>
              <a:t>Ektefødt barn av staten. Kanal fra myndighetene ut til bransjen.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800" dirty="0"/>
              <a:t>Gjennom fokus på organisasjonsutvikling, standardisering, faglig utvikling og utdanning for utøvere og deres utøverorganisasjoner, har SABORG arbeidet for styrket pasientsikkerhet og økt kvalitet innenfor den alternativmedisinske sektor</a:t>
            </a:r>
            <a:r>
              <a:rPr lang="nb-NO" sz="3200" dirty="0"/>
              <a:t>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800" dirty="0"/>
              <a:t>SABORG har arbeidet i og utenfor egne rekker med å få igangsatt arbeid med fagstandarder innen medisinske fag og terapifag. </a:t>
            </a:r>
            <a:br>
              <a:rPr lang="nb-NO" sz="2800" dirty="0"/>
            </a:br>
            <a:r>
              <a:rPr lang="nb-NO" sz="2800" dirty="0"/>
              <a:t>Dette er gjort gjennom bl.a. seminarer, dialogmøter mv.</a:t>
            </a:r>
          </a:p>
        </p:txBody>
      </p:sp>
      <p:pic>
        <p:nvPicPr>
          <p:cNvPr id="1026" name="Picture 2" descr="SAB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3" y="5992727"/>
            <a:ext cx="3004064" cy="61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53" y="236668"/>
            <a:ext cx="985722" cy="5613681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0626" y="303489"/>
            <a:ext cx="3477110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68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58249" y="362612"/>
            <a:ext cx="10720398" cy="5759407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3000" dirty="0"/>
              <a:t>Dette har ikke ført frem, dels pga. stor indre uenighet i bransjen, dels pga. manglende interesse fra helsemyndighetene. 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3000" dirty="0"/>
              <a:t>Vi har gjentatte ganger tatt til orde for og foreslått mandat for et off. utvalg som kan arbeide med dette, men uten å få gehør hos myndighetene.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3000" dirty="0"/>
              <a:t>Frem til i 2010 samarbeidet SABORG tett med Helsedirektoratet om fagkravene i registersøknader. </a:t>
            </a:r>
            <a:br>
              <a:rPr lang="nb-NO" sz="3000" dirty="0"/>
            </a:br>
            <a:r>
              <a:rPr lang="nb-NO" sz="3000" dirty="0"/>
              <a:t>Etter 2010 kan </a:t>
            </a:r>
            <a:r>
              <a:rPr lang="nb-NO" sz="3000" dirty="0" err="1"/>
              <a:t>H.dir</a:t>
            </a:r>
            <a:r>
              <a:rPr lang="nb-NO" sz="3000" dirty="0"/>
              <a:t>. bare kreve </a:t>
            </a:r>
            <a:r>
              <a:rPr lang="nb-NO" sz="3000" u="sng" dirty="0"/>
              <a:t>at</a:t>
            </a:r>
            <a:r>
              <a:rPr lang="nb-NO" sz="3000" dirty="0"/>
              <a:t> det finnes fagkrav, men ikke mene noe om nivået på fagkravene. Denne endringen har vært en ulykke for bransjen og fremmer ikke pasientsikkerheten.</a:t>
            </a:r>
          </a:p>
          <a:p>
            <a:pPr algn="l"/>
            <a:endParaRPr lang="nb-NO" sz="9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3000" b="1" dirty="0"/>
              <a:t>SABORG har krav til medlemsorganisasjonene i sine vedtekter. </a:t>
            </a:r>
          </a:p>
          <a:p>
            <a:pPr algn="l"/>
            <a:endParaRPr lang="nb-NO" sz="800" b="1" dirty="0"/>
          </a:p>
          <a:p>
            <a:r>
              <a:rPr lang="nb-NO" sz="2100" dirty="0" err="1">
                <a:solidFill>
                  <a:srgbClr val="00B0F0"/>
                </a:solidFill>
              </a:rPr>
              <a:t>https</a:t>
            </a:r>
            <a:r>
              <a:rPr lang="nb-NO" sz="2100" dirty="0">
                <a:solidFill>
                  <a:srgbClr val="00B0F0"/>
                </a:solidFill>
              </a:rPr>
              <a:t>://</a:t>
            </a:r>
            <a:r>
              <a:rPr lang="nb-NO" sz="2100" dirty="0" err="1">
                <a:solidFill>
                  <a:srgbClr val="00B0F0"/>
                </a:solidFill>
              </a:rPr>
              <a:t>www.saborg.no</a:t>
            </a:r>
            <a:r>
              <a:rPr lang="nb-NO" sz="2100" dirty="0">
                <a:solidFill>
                  <a:srgbClr val="00B0F0"/>
                </a:solidFill>
              </a:rPr>
              <a:t>/om-</a:t>
            </a:r>
            <a:r>
              <a:rPr lang="nb-NO" sz="2100" dirty="0" err="1">
                <a:solidFill>
                  <a:srgbClr val="00B0F0"/>
                </a:solidFill>
              </a:rPr>
              <a:t>saborg</a:t>
            </a:r>
            <a:r>
              <a:rPr lang="nb-NO" sz="2100" dirty="0">
                <a:solidFill>
                  <a:srgbClr val="00B0F0"/>
                </a:solidFill>
              </a:rPr>
              <a:t>/vedtekter/</a:t>
            </a:r>
            <a:br>
              <a:rPr lang="nb-NO" sz="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nb-NO" sz="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l"/>
            <a:endParaRPr lang="nb-NO" sz="400" b="1" dirty="0"/>
          </a:p>
          <a:p>
            <a:pPr lvl="1" algn="l"/>
            <a:r>
              <a:rPr lang="nb-NO" sz="3000" dirty="0"/>
              <a:t>- av krav kan nevnes:</a:t>
            </a:r>
          </a:p>
        </p:txBody>
      </p:sp>
      <p:pic>
        <p:nvPicPr>
          <p:cNvPr id="1026" name="Picture 2" descr="SAB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3" y="5992727"/>
            <a:ext cx="3004064" cy="61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53" y="236668"/>
            <a:ext cx="985722" cy="561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20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99074" y="349623"/>
            <a:ext cx="10992926" cy="5500726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1800" dirty="0"/>
              <a:t>Min. 50 timer VEKS-fag, vedtatt i 2009.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1800" dirty="0"/>
              <a:t>Forslag til veileder CPD: </a:t>
            </a:r>
            <a:r>
              <a:rPr lang="nb-NO" sz="1800" dirty="0" err="1"/>
              <a:t>Continuous</a:t>
            </a:r>
            <a:r>
              <a:rPr lang="nb-NO" sz="1800" dirty="0"/>
              <a:t> Prof. Development for alt. behandlere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1800" dirty="0"/>
              <a:t>Journalføringsplikt. Utarbeidet Dokumentasjonsveileder for journalføring i 2014.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1800" dirty="0"/>
              <a:t>GDPR i 2019 – det ble utarbeidet egen bransjenorm for organisasjoner som er under Lov om alternativ behandling. </a:t>
            </a:r>
            <a:br>
              <a:rPr lang="nb-NO" sz="1800" dirty="0"/>
            </a:br>
            <a:r>
              <a:rPr lang="nb-NO" sz="1800" dirty="0"/>
              <a:t>Denne ble sendt til Datatilsynet for godkjenning, men ble avslått pga. manglende uavhengig kontrollorgan.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b-NO" sz="1800" dirty="0"/>
          </a:p>
          <a:p>
            <a:pPr algn="l"/>
            <a:r>
              <a:rPr lang="nb-NO" sz="2800" dirty="0"/>
              <a:t>SABORG har lagt ned et betydelig arbeid i utredning av retningslinjer for et felles klageorgan for alternativ behandling, og engasjerte </a:t>
            </a:r>
            <a:br>
              <a:rPr lang="nb-NO" sz="2800" dirty="0"/>
            </a:br>
            <a:r>
              <a:rPr lang="nb-NO" sz="2800" dirty="0"/>
              <a:t>jurist og prof. Asbjørn Kjønstad ved UIO til arbeidet med klageorganet.</a:t>
            </a:r>
            <a:br>
              <a:rPr lang="nb-NO" sz="2800" dirty="0"/>
            </a:br>
            <a:br>
              <a:rPr lang="nb-NO" sz="900" dirty="0"/>
            </a:br>
            <a:r>
              <a:rPr lang="nb-NO" sz="2800" dirty="0"/>
              <a:t>På representantskapsmøtet for SABORG den 15. januar 2010 ble følgende forslag til et felles klageorgan vedtatt. </a:t>
            </a:r>
          </a:p>
          <a:p>
            <a:br>
              <a:rPr lang="nb-NO" sz="1000" dirty="0"/>
            </a:br>
            <a:r>
              <a:rPr lang="nb-NO" sz="2000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https://www.saborg.no/forslag-til-klageorgan/</a:t>
            </a:r>
            <a:endParaRPr lang="nb-NO" sz="2000" dirty="0">
              <a:solidFill>
                <a:srgbClr val="00B0F0"/>
              </a:solidFill>
            </a:endParaRPr>
          </a:p>
          <a:p>
            <a:pPr algn="l"/>
            <a:endParaRPr lang="nb-NO" sz="1000" dirty="0"/>
          </a:p>
          <a:p>
            <a:pPr algn="l"/>
            <a:r>
              <a:rPr lang="nb-NO" sz="2800" dirty="0"/>
              <a:t>Foreløpig har det ikke vært mulig å finne en finansieringsløsning for et slikt organ.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b-NO" sz="1800" dirty="0"/>
          </a:p>
        </p:txBody>
      </p:sp>
      <p:pic>
        <p:nvPicPr>
          <p:cNvPr id="1026" name="Picture 2" descr="SABOR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3" y="5992727"/>
            <a:ext cx="3004064" cy="61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53" y="236668"/>
            <a:ext cx="985722" cy="561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473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58249" y="391390"/>
            <a:ext cx="10720398" cy="5530148"/>
          </a:xfrm>
        </p:spPr>
        <p:txBody>
          <a:bodyPr>
            <a:normAutofit fontScale="92500" lnSpcReduction="10000"/>
          </a:bodyPr>
          <a:lstStyle/>
          <a:p>
            <a:r>
              <a:rPr lang="nb-NO" sz="3500" b="1" dirty="0"/>
              <a:t>Forslag til klageorgan kalles: </a:t>
            </a:r>
            <a:r>
              <a:rPr lang="nb-NO" sz="2000" b="1" u="sng" dirty="0"/>
              <a:t>Rådet for etikk innen alternativ behandling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3000" dirty="0"/>
              <a:t>Rådets hovedoppgave er å være ankeorgan for saker som er klaget inn for organisasjonenes etisk råd knyttet til etiske spørsmål for de organisasjoner som anerkjenner Rådet.</a:t>
            </a:r>
          </a:p>
          <a:p>
            <a:pPr algn="l"/>
            <a:r>
              <a:rPr lang="nb-NO" sz="3500" b="1" dirty="0"/>
              <a:t>Formål:</a:t>
            </a:r>
            <a:br>
              <a:rPr lang="nb-NO" sz="3000" dirty="0"/>
            </a:br>
            <a:r>
              <a:rPr lang="nb-NO" sz="3000" dirty="0"/>
              <a:t>Rådet for etikk innen alternativ behandling skal bidra til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3000" dirty="0"/>
              <a:t>å sikre pasienter/klienter/brukere hjelp av god kvalitet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3000" dirty="0"/>
              <a:t>økt sikkerhet for pasienter/klienter/brukere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3000" dirty="0"/>
              <a:t>at respekten for den enkeltes liv, integritet og menneskeverd blir ivaretatt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3000" dirty="0"/>
              <a:t>tillit til alternative behandlere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3000" dirty="0"/>
              <a:t>kontinuerlig debatt og forbedring av yrkesetiske forhold blant alternative behandlere</a:t>
            </a:r>
          </a:p>
          <a:p>
            <a:pPr algn="l"/>
            <a:endParaRPr lang="nb-NO" sz="2800" dirty="0"/>
          </a:p>
        </p:txBody>
      </p:sp>
      <p:pic>
        <p:nvPicPr>
          <p:cNvPr id="1026" name="Picture 2" descr="SAB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3" y="5992727"/>
            <a:ext cx="3004064" cy="61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53" y="236668"/>
            <a:ext cx="985722" cy="561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86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58249" y="533768"/>
            <a:ext cx="10720398" cy="538777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2800" dirty="0"/>
              <a:t>Helsemyndighetene har ikke fulgt opp alle vedtak og intensjoner som lå i vedtakene gjort i 2003.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2800" dirty="0"/>
              <a:t>Dette har ført til stor frustrasjon i de organisasjonene som har ønsket at det settes faglige krav til utøverne.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2800" dirty="0"/>
              <a:t>SABORG har utført et kontinuerlig arbeid for å få fagkrav knyttet til registerordningen.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2800" dirty="0"/>
              <a:t>Men, vi har ropt i skogen uten å få svar.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2800" dirty="0"/>
              <a:t>Det er mye god kompetanse innen alternativ behandling. Hvorfor vil ikke myndighetene ta denne i bruk på en mer ordnet måte? Vi opplever en likegyldighet overfor en bransje med </a:t>
            </a:r>
            <a:r>
              <a:rPr lang="nb-NO" sz="2800" dirty="0" err="1"/>
              <a:t>ca</a:t>
            </a:r>
            <a:r>
              <a:rPr lang="nb-NO" sz="2800" dirty="0"/>
              <a:t> 1 mill. brukere hvert år, som får hjelp med sine helseplager.</a:t>
            </a:r>
          </a:p>
        </p:txBody>
      </p:sp>
      <p:pic>
        <p:nvPicPr>
          <p:cNvPr id="1026" name="Picture 2" descr="SAB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3" y="5992727"/>
            <a:ext cx="3004064" cy="61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53" y="236668"/>
            <a:ext cx="985722" cy="561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5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597</Words>
  <Application>Microsoft Macintosh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Arve Haugan</dc:creator>
  <cp:lastModifiedBy>Arve Haugan</cp:lastModifiedBy>
  <cp:revision>3</cp:revision>
  <dcterms:created xsi:type="dcterms:W3CDTF">2023-11-01T08:49:27Z</dcterms:created>
  <dcterms:modified xsi:type="dcterms:W3CDTF">2023-11-02T15:30:23Z</dcterms:modified>
</cp:coreProperties>
</file>