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5" y="4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b="1" i="1" dirty="0">
                <a:solidFill>
                  <a:srgbClr val="0070C0"/>
                </a:solidFill>
              </a:rPr>
              <a:t>HVORFOR TRENGER VI FAGLIGE STANDARDER?</a:t>
            </a:r>
            <a:endParaRPr lang="nb-NO" i="1" dirty="0">
              <a:solidFill>
                <a:srgbClr val="0070C0"/>
              </a:solidFill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819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4800" b="1" dirty="0">
                <a:solidFill>
                  <a:srgbClr val="0070C0"/>
                </a:solidFill>
              </a:rPr>
              <a:t>HVORFOR ER </a:t>
            </a:r>
            <a:r>
              <a:rPr lang="nb-NO" sz="4800" b="1" dirty="0" smtClean="0">
                <a:solidFill>
                  <a:srgbClr val="0070C0"/>
                </a:solidFill>
              </a:rPr>
              <a:t>FAGSTANDARDER VIKTIGE?</a:t>
            </a:r>
            <a:endParaRPr lang="nb-NO" sz="4800" dirty="0">
              <a:solidFill>
                <a:srgbClr val="0070C0"/>
              </a:solidFill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612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i="1" dirty="0" smtClean="0">
                <a:solidFill>
                  <a:srgbClr val="FF0000"/>
                </a:solidFill>
              </a:rPr>
              <a:t>FAGSTANDARDER</a:t>
            </a:r>
            <a:r>
              <a:rPr lang="nb-NO" b="1" i="1" dirty="0" smtClean="0"/>
              <a:t> </a:t>
            </a:r>
            <a:r>
              <a:rPr lang="nb-NO" b="1" i="1" dirty="0" smtClean="0">
                <a:solidFill>
                  <a:srgbClr val="FF0000"/>
                </a:solidFill>
              </a:rPr>
              <a:t>ER VIKTIGE FORDI:</a:t>
            </a:r>
            <a:endParaRPr lang="nb-NO" b="1" i="1" dirty="0">
              <a:solidFill>
                <a:srgbClr val="FF000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200" dirty="0" smtClean="0"/>
              <a:t>DET SIGNALISERER </a:t>
            </a:r>
            <a:r>
              <a:rPr lang="nb-NO" sz="3200" dirty="0"/>
              <a:t>EN SAMLET BRANSJE MED KRAV TIL </a:t>
            </a:r>
            <a:r>
              <a:rPr lang="nb-NO" sz="3200" dirty="0" smtClean="0"/>
              <a:t>EGNE </a:t>
            </a:r>
            <a:r>
              <a:rPr lang="nb-NO" sz="3200" dirty="0"/>
              <a:t>UTØVERE</a:t>
            </a:r>
          </a:p>
        </p:txBody>
      </p:sp>
    </p:spTree>
    <p:extLst>
      <p:ext uri="{BB962C8B-B14F-4D97-AF65-F5344CB8AC3E}">
        <p14:creationId xmlns:p14="http://schemas.microsoft.com/office/powerpoint/2010/main" val="31813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i="1" dirty="0">
                <a:solidFill>
                  <a:srgbClr val="FF0000"/>
                </a:solidFill>
              </a:rPr>
              <a:t>FAGSTANDARDER</a:t>
            </a:r>
            <a:r>
              <a:rPr lang="nb-NO" b="1" i="1" dirty="0"/>
              <a:t> </a:t>
            </a:r>
            <a:r>
              <a:rPr lang="nb-NO" b="1" i="1" dirty="0">
                <a:solidFill>
                  <a:srgbClr val="FF0000"/>
                </a:solidFill>
              </a:rPr>
              <a:t>ER VIKTIGE FORDI: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3200" dirty="0" smtClean="0"/>
              <a:t>DE ER </a:t>
            </a:r>
            <a:r>
              <a:rPr lang="nb-NO" sz="3200" dirty="0"/>
              <a:t>MED PÅ Å BYGGE OPP ALLMENNHETENS RESPEKT OG FORSTÅELSE FOR BRANSJEN</a:t>
            </a:r>
          </a:p>
        </p:txBody>
      </p:sp>
    </p:spTree>
    <p:extLst>
      <p:ext uri="{BB962C8B-B14F-4D97-AF65-F5344CB8AC3E}">
        <p14:creationId xmlns:p14="http://schemas.microsoft.com/office/powerpoint/2010/main" val="423551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i="1" dirty="0">
                <a:solidFill>
                  <a:srgbClr val="FF0000"/>
                </a:solidFill>
              </a:rPr>
              <a:t>FAGSTANDARDER</a:t>
            </a:r>
            <a:r>
              <a:rPr lang="nb-NO" b="1" i="1" dirty="0"/>
              <a:t> </a:t>
            </a:r>
            <a:r>
              <a:rPr lang="nb-NO" b="1" i="1" dirty="0">
                <a:solidFill>
                  <a:srgbClr val="FF0000"/>
                </a:solidFill>
              </a:rPr>
              <a:t>ER VIKTIGE FORDI: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200" dirty="0" smtClean="0"/>
              <a:t>DISSE PLASSERER </a:t>
            </a:r>
            <a:r>
              <a:rPr lang="nb-NO" sz="3200" dirty="0"/>
              <a:t>YRKESGRUPPER INN I ET BRANSJEMESSIG HELHETSBILDE</a:t>
            </a:r>
          </a:p>
        </p:txBody>
      </p:sp>
    </p:spTree>
    <p:extLst>
      <p:ext uri="{BB962C8B-B14F-4D97-AF65-F5344CB8AC3E}">
        <p14:creationId xmlns:p14="http://schemas.microsoft.com/office/powerpoint/2010/main" val="306782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i="1" dirty="0" smtClean="0">
                <a:solidFill>
                  <a:srgbClr val="FF0000"/>
                </a:solidFill>
              </a:rPr>
              <a:t>FAGSTANDARD</a:t>
            </a:r>
            <a:r>
              <a:rPr lang="nb-NO" b="1" i="1" dirty="0" smtClean="0"/>
              <a:t> </a:t>
            </a:r>
            <a:r>
              <a:rPr lang="nb-NO" b="1" i="1" dirty="0" smtClean="0">
                <a:solidFill>
                  <a:srgbClr val="FF0000"/>
                </a:solidFill>
              </a:rPr>
              <a:t>ER VIKTIG FORDI</a:t>
            </a:r>
            <a:r>
              <a:rPr lang="nb-NO" b="1" i="1" dirty="0">
                <a:solidFill>
                  <a:srgbClr val="FF0000"/>
                </a:solidFill>
              </a:rPr>
              <a:t>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z="3200" dirty="0"/>
              <a:t>EN FAGSTANDARD INNENFOR ALTERNATIV BEHANDLING SKAL GI PASIENTENE TRYGGHET FOR AT DE MØTES PROFESJONELT OG AT DEN ENKELTE FÅR EN FAGLIG OG </a:t>
            </a:r>
            <a:r>
              <a:rPr lang="nb-NO" sz="3200" dirty="0" smtClean="0"/>
              <a:t>KVALITATIV </a:t>
            </a:r>
            <a:r>
              <a:rPr lang="nb-NO" sz="3200" dirty="0"/>
              <a:t>RIKTIG BEHANDLING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7899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i="1" dirty="0">
                <a:solidFill>
                  <a:srgbClr val="FF0000"/>
                </a:solidFill>
              </a:rPr>
              <a:t>FAGSTANDARDER</a:t>
            </a:r>
            <a:r>
              <a:rPr lang="nb-NO" b="1" i="1" dirty="0"/>
              <a:t> </a:t>
            </a:r>
            <a:r>
              <a:rPr lang="nb-NO" b="1" i="1" dirty="0">
                <a:solidFill>
                  <a:srgbClr val="FF0000"/>
                </a:solidFill>
              </a:rPr>
              <a:t>ER VIKTIGE FORDI: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z="6000" dirty="0"/>
              <a:t>FAGSTANDARDER BYGGER YRKESSTOLTHET!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6713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i="1" dirty="0">
                <a:solidFill>
                  <a:srgbClr val="FF0000"/>
                </a:solidFill>
              </a:rPr>
              <a:t>FAGSTANDARDER</a:t>
            </a:r>
            <a:r>
              <a:rPr lang="nb-NO" b="1" i="1" dirty="0"/>
              <a:t> </a:t>
            </a:r>
            <a:r>
              <a:rPr lang="nb-NO" b="1" i="1" dirty="0">
                <a:solidFill>
                  <a:srgbClr val="FF0000"/>
                </a:solidFill>
              </a:rPr>
              <a:t>ER VIKTIGE FORDI: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6000" smtClean="0"/>
              <a:t>HØY </a:t>
            </a:r>
            <a:r>
              <a:rPr lang="nb-NO" sz="6000" dirty="0"/>
              <a:t>YRKESSTOLTHET GIR BEDRE UTØVERE!</a:t>
            </a:r>
          </a:p>
        </p:txBody>
      </p:sp>
    </p:spTree>
    <p:extLst>
      <p:ext uri="{BB962C8B-B14F-4D97-AF65-F5344CB8AC3E}">
        <p14:creationId xmlns:p14="http://schemas.microsoft.com/office/powerpoint/2010/main" val="76127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5400" b="1" dirty="0" smtClean="0">
                <a:solidFill>
                  <a:srgbClr val="0070C0"/>
                </a:solidFill>
              </a:rPr>
              <a:t>OPPSUMMERING</a:t>
            </a:r>
            <a:endParaRPr lang="nb-NO" sz="5400" b="1" dirty="0">
              <a:solidFill>
                <a:srgbClr val="0070C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sz="2400" b="1" dirty="0" smtClean="0"/>
              <a:t>1.</a:t>
            </a:r>
            <a:r>
              <a:rPr lang="nb-NO" dirty="0" smtClean="0"/>
              <a:t>	</a:t>
            </a:r>
            <a:r>
              <a:rPr lang="nb-NO" sz="2400" b="1" dirty="0" smtClean="0"/>
              <a:t>SETT MÅL  -  SE MÅLET</a:t>
            </a:r>
          </a:p>
          <a:p>
            <a:r>
              <a:rPr lang="nb-NO" sz="2400" b="1" dirty="0" smtClean="0"/>
              <a:t>2.	MÅLET MÅ KOMMUNISERES OG FORSTÅS</a:t>
            </a:r>
          </a:p>
          <a:p>
            <a:r>
              <a:rPr lang="nb-NO" sz="2400" b="1" dirty="0" smtClean="0"/>
              <a:t>3.	KRAVENE FOR MÅLOPPFYLLING MÅ AKSEPTERES</a:t>
            </a:r>
          </a:p>
          <a:p>
            <a:r>
              <a:rPr lang="nb-NO" sz="2400" b="1" dirty="0" smtClean="0"/>
              <a:t>4.	BYGGING AV YRKESSTOLTHET ER VIKTIG</a:t>
            </a:r>
          </a:p>
          <a:p>
            <a:endParaRPr lang="nb-NO" sz="2400" b="1" dirty="0"/>
          </a:p>
          <a:p>
            <a:r>
              <a:rPr lang="nb-NO" sz="2400" b="1" dirty="0" smtClean="0"/>
              <a:t>5.	TRO PÅ DET DU UTFØRER</a:t>
            </a:r>
          </a:p>
          <a:p>
            <a:r>
              <a:rPr lang="nb-NO" sz="2400" b="1" dirty="0" smtClean="0"/>
              <a:t>6.	TRO PÅ DIN EGEN FAGUTVIKLING</a:t>
            </a:r>
          </a:p>
          <a:p>
            <a:r>
              <a:rPr lang="nb-NO" sz="2400" b="1" dirty="0" smtClean="0"/>
              <a:t>7.	TRO PÅ DIN EGEN BETYDNING I OG FOR FELLESSKAPET</a:t>
            </a:r>
            <a:r>
              <a:rPr lang="nb-NO" sz="2400" dirty="0" smtClean="0"/>
              <a:t> 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39356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i="1" dirty="0" smtClean="0">
                <a:solidFill>
                  <a:srgbClr val="FF0000"/>
                </a:solidFill>
              </a:rPr>
              <a:t>FORDI:</a:t>
            </a:r>
            <a:endParaRPr lang="nb-NO" b="1" i="1" dirty="0">
              <a:solidFill>
                <a:srgbClr val="FF000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z="3200" dirty="0" smtClean="0"/>
              <a:t>ALLE </a:t>
            </a:r>
            <a:r>
              <a:rPr lang="nb-NO" sz="3200" dirty="0"/>
              <a:t>SOM BENYTTER PRODUKTER, TJENESTER, BEHANDLENDE TILBUD ETC. HAR FORVENTNINGER TIL PROFESJONALITETEN HOS SELGER/TILBYDER.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0270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b="1" i="1" dirty="0">
                <a:solidFill>
                  <a:srgbClr val="0070C0"/>
                </a:solidFill>
              </a:rPr>
              <a:t>BEGREPET FAGSTANDARD ER IKKE ENTYDIG </a:t>
            </a:r>
            <a:r>
              <a:rPr lang="nb-NO" b="1" i="1" dirty="0" smtClean="0">
                <a:solidFill>
                  <a:srgbClr val="0070C0"/>
                </a:solidFill>
              </a:rPr>
              <a:t>DEFINERT 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22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i="1" dirty="0" smtClean="0">
                <a:solidFill>
                  <a:srgbClr val="FF0000"/>
                </a:solidFill>
              </a:rPr>
              <a:t>FAGSTANDARDER</a:t>
            </a:r>
            <a:endParaRPr lang="nb-NO" b="1" i="1" dirty="0">
              <a:solidFill>
                <a:srgbClr val="FF000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3200" dirty="0"/>
              <a:t>KAN VÆRE TEKNISK BESKRIVELSE, </a:t>
            </a:r>
            <a:endParaRPr lang="nb-NO" sz="3200" dirty="0" smtClean="0"/>
          </a:p>
          <a:p>
            <a:pPr marL="0" lvl="0" indent="0">
              <a:buNone/>
            </a:pPr>
            <a:r>
              <a:rPr lang="nb-NO" sz="3200" dirty="0" smtClean="0"/>
              <a:t>	for </a:t>
            </a:r>
            <a:r>
              <a:rPr lang="nb-NO" sz="3200" dirty="0"/>
              <a:t>eksempel </a:t>
            </a:r>
          </a:p>
          <a:p>
            <a:pPr lvl="1"/>
            <a:r>
              <a:rPr lang="nb-NO" sz="3000" dirty="0"/>
              <a:t>ANTALL PIKSLER I ET DIGITALT FOTO eller </a:t>
            </a:r>
          </a:p>
          <a:p>
            <a:pPr lvl="1"/>
            <a:r>
              <a:rPr lang="nb-NO" sz="3000" dirty="0"/>
              <a:t>WATT-PRODUKSJON FOR ET </a:t>
            </a:r>
            <a:r>
              <a:rPr lang="nb-NO" sz="3000" dirty="0" smtClean="0"/>
              <a:t>E-VERK</a:t>
            </a:r>
          </a:p>
          <a:p>
            <a:pPr marL="457200" lvl="1" indent="0">
              <a:buNone/>
            </a:pPr>
            <a:r>
              <a:rPr lang="nb-NO" sz="3000" dirty="0" smtClean="0"/>
              <a:t>eller ….</a:t>
            </a:r>
            <a:endParaRPr lang="nb-NO" sz="3000" dirty="0"/>
          </a:p>
        </p:txBody>
      </p:sp>
    </p:spTree>
    <p:extLst>
      <p:ext uri="{BB962C8B-B14F-4D97-AF65-F5344CB8AC3E}">
        <p14:creationId xmlns:p14="http://schemas.microsoft.com/office/powerpoint/2010/main" val="73223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z="3200" dirty="0" smtClean="0"/>
              <a:t>VEDTATTE</a:t>
            </a:r>
            <a:r>
              <a:rPr lang="nb-NO" sz="3200" dirty="0"/>
              <a:t>, FORPLIKTENDE FELLES KRAV TIL EN GRUPPE </a:t>
            </a:r>
            <a:r>
              <a:rPr lang="nb-NO" sz="3200" dirty="0" smtClean="0"/>
              <a:t>YRKESUTØVERE</a:t>
            </a:r>
            <a:endParaRPr lang="nb-NO" sz="3200" dirty="0"/>
          </a:p>
          <a:p>
            <a:endParaRPr lang="nb-NO" dirty="0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307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589213" y="2047240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nb-NO" b="1" i="1" dirty="0" smtClean="0">
                <a:solidFill>
                  <a:srgbClr val="0070C0"/>
                </a:solidFill>
              </a:rPr>
              <a:t>FAGSTANDARDER </a:t>
            </a:r>
            <a:r>
              <a:rPr lang="nb-NO" b="1" i="1" dirty="0">
                <a:solidFill>
                  <a:srgbClr val="0070C0"/>
                </a:solidFill>
              </a:rPr>
              <a:t>FOR YRKESUTØVERE 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877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i="1" dirty="0">
                <a:solidFill>
                  <a:srgbClr val="FF0000"/>
                </a:solidFill>
              </a:rPr>
              <a:t>FAGSTANDARD FOR YRKESUTØVERE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/>
              <a:t>BYGGER </a:t>
            </a:r>
            <a:r>
              <a:rPr lang="nb-NO" sz="2400" dirty="0" smtClean="0"/>
              <a:t>OFTE </a:t>
            </a:r>
            <a:r>
              <a:rPr lang="nb-NO" sz="2400" dirty="0"/>
              <a:t>PÅ OMFORENTE SPESIFIKASJONER AV NASJONALE / INTERNASJONALE KRAV TIL YRKESUTØVELSE OG YRKETS FAGLIGE INNHOLD. </a:t>
            </a:r>
            <a:endParaRPr lang="nb-NO" sz="2400" dirty="0" smtClean="0"/>
          </a:p>
          <a:p>
            <a:pPr lvl="0"/>
            <a:r>
              <a:rPr lang="nb-NO" sz="2400" dirty="0" smtClean="0"/>
              <a:t>DET ER VIKTIG </a:t>
            </a:r>
            <a:r>
              <a:rPr lang="nb-NO" sz="2400" dirty="0"/>
              <a:t>AT YRKESMESSIGE FAGSTANDARDER UTVIKLES OG VEDTAS MED HØY GRAD AV KONSENSUS. </a:t>
            </a:r>
          </a:p>
          <a:p>
            <a:pPr lvl="0"/>
            <a:r>
              <a:rPr lang="nb-NO" sz="2400" dirty="0" smtClean="0"/>
              <a:t>DET MÅ </a:t>
            </a:r>
            <a:r>
              <a:rPr lang="nb-NO" sz="2400" dirty="0"/>
              <a:t>VÆRE EN BRED ALLMENN FORSTÅELSE TIL KRAVENE OG </a:t>
            </a:r>
            <a:r>
              <a:rPr lang="nb-NO" sz="2400" dirty="0" smtClean="0"/>
              <a:t>EN STERK </a:t>
            </a:r>
            <a:r>
              <a:rPr lang="nb-NO" sz="2400" dirty="0"/>
              <a:t>FORANKRING I MEDLEMSMASSEN.</a:t>
            </a:r>
          </a:p>
          <a:p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57600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491325" y="532670"/>
            <a:ext cx="8911687" cy="1280890"/>
          </a:xfrm>
        </p:spPr>
        <p:txBody>
          <a:bodyPr/>
          <a:lstStyle/>
          <a:p>
            <a:r>
              <a:rPr lang="nb-NO" b="1" i="1" dirty="0" smtClean="0">
                <a:solidFill>
                  <a:srgbClr val="FF0000"/>
                </a:solidFill>
              </a:rPr>
              <a:t>FAGSTANDARDER </a:t>
            </a:r>
            <a:r>
              <a:rPr lang="nb-NO" b="1" i="1" dirty="0">
                <a:solidFill>
                  <a:srgbClr val="FF0000"/>
                </a:solidFill>
              </a:rPr>
              <a:t>KAN INNEHOLDE</a:t>
            </a:r>
            <a:endParaRPr lang="nb-NO" i="1" dirty="0">
              <a:solidFill>
                <a:srgbClr val="FF000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z="3200" dirty="0"/>
              <a:t>KRAV TIL UTDANNELSE FOR SPESIFIKKE YRKER</a:t>
            </a:r>
          </a:p>
          <a:p>
            <a:pPr lvl="0"/>
            <a:r>
              <a:rPr lang="nb-NO" sz="3200" dirty="0"/>
              <a:t>KRAV TIL UTFØRELSEN AV DET FAGLIGE NIVÅ </a:t>
            </a:r>
          </a:p>
          <a:p>
            <a:pPr lvl="0"/>
            <a:r>
              <a:rPr lang="nb-NO" sz="3200" dirty="0"/>
              <a:t>BREDT AKSEPTERTE BESTEMMELSER OM YRKESUTØVELSEN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271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i="1" dirty="0">
                <a:solidFill>
                  <a:srgbClr val="FF0000"/>
                </a:solidFill>
              </a:rPr>
              <a:t>EN FAGSTANDARD SKAL</a:t>
            </a:r>
            <a:endParaRPr lang="nb-NO" i="1" dirty="0">
              <a:solidFill>
                <a:srgbClr val="FF000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3200" dirty="0"/>
              <a:t>VÆRE ET FELLES RAMMEVERK </a:t>
            </a:r>
            <a:endParaRPr lang="nb-NO" sz="3200" dirty="0" smtClean="0"/>
          </a:p>
          <a:p>
            <a:pPr lvl="0"/>
            <a:endParaRPr lang="nb-NO" sz="3200" dirty="0"/>
          </a:p>
          <a:p>
            <a:pPr lvl="0"/>
            <a:r>
              <a:rPr lang="nb-NO" sz="3200" dirty="0"/>
              <a:t>VÆRE ET FELLES LØFT FOR HELE UTØVERGRUPPEN</a:t>
            </a:r>
          </a:p>
          <a:p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406954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yllestav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163</TotalTime>
  <Words>240</Words>
  <Application>Microsoft Office PowerPoint</Application>
  <PresentationFormat>Widescreen</PresentationFormat>
  <Paragraphs>46</Paragraphs>
  <Slides>17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Tryllestav</vt:lpstr>
      <vt:lpstr>HVORFOR TRENGER VI FAGLIGE STANDARDER?</vt:lpstr>
      <vt:lpstr>FORDI:</vt:lpstr>
      <vt:lpstr>BEGREPET FAGSTANDARD ER IKKE ENTYDIG DEFINERT  </vt:lpstr>
      <vt:lpstr>FAGSTANDARDER</vt:lpstr>
      <vt:lpstr>PowerPoint-presentasjon</vt:lpstr>
      <vt:lpstr>FAGSTANDARDER FOR YRKESUTØVERE  </vt:lpstr>
      <vt:lpstr>FAGSTANDARD FOR YRKESUTØVERE </vt:lpstr>
      <vt:lpstr>FAGSTANDARDER KAN INNEHOLDE</vt:lpstr>
      <vt:lpstr>EN FAGSTANDARD SKAL</vt:lpstr>
      <vt:lpstr>HVORFOR ER FAGSTANDARDER VIKTIGE?</vt:lpstr>
      <vt:lpstr>FAGSTANDARDER ER VIKTIGE FORDI:</vt:lpstr>
      <vt:lpstr>FAGSTANDARDER ER VIKTIGE FORDI:</vt:lpstr>
      <vt:lpstr>FAGSTANDARDER ER VIKTIGE FORDI:</vt:lpstr>
      <vt:lpstr>FAGSTANDARD ER VIKTIG FORDI:</vt:lpstr>
      <vt:lpstr>FAGSTANDARDER ER VIKTIGE FORDI:</vt:lpstr>
      <vt:lpstr>FAGSTANDARDER ER VIKTIGE FORDI:</vt:lpstr>
      <vt:lpstr>OPPSUMMERING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HVORFOR TRENGER VI FAGLIGE STANDARDER?</dc:title>
  <dc:creator>Jan G. Haanæs</dc:creator>
  <cp:lastModifiedBy>Jan G. Haanæs</cp:lastModifiedBy>
  <cp:revision>11</cp:revision>
  <dcterms:created xsi:type="dcterms:W3CDTF">2014-09-24T16:56:13Z</dcterms:created>
  <dcterms:modified xsi:type="dcterms:W3CDTF">2014-09-25T09:40:49Z</dcterms:modified>
</cp:coreProperties>
</file>